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30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FA86-AEE3-4B97-A067-ED171106916C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911D-CCAC-4074-AFAA-3E5CDA8FC7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Разбор заданий для теста по информатике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m/MEymiIcbvnYRZ8zJhT097spaPV1C3oxwjUBQDX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641300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143271" cy="164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5429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80441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4795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184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4071942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=B1*B2+C1=20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905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20" y="1071546"/>
            <a:ext cx="8763880" cy="1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371475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3AF=001110101111=11 10 101 111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13" y="642918"/>
            <a:ext cx="9001187" cy="81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839944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847808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071546"/>
            <a:ext cx="853541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73936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286676" cy="40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14686"/>
            <a:ext cx="65441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9931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7"/>
            <a:ext cx="7929618" cy="373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85776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28 &lt; 33 &lt; 11 &lt; 16 &lt; 21 &lt; 7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55721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12212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9149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82644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15436" cy="21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3143248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A=0, B=1, C=2&lt; </a:t>
            </a:r>
            <a:r>
              <a:rPr lang="ru-RU" sz="2800" dirty="0" smtClean="0"/>
              <a:t>троичная система счисления.</a:t>
            </a:r>
          </a:p>
          <a:p>
            <a:endParaRPr lang="ru-RU" sz="2800" dirty="0"/>
          </a:p>
          <a:p>
            <a:r>
              <a:rPr lang="ru-RU" sz="2800" dirty="0" smtClean="0"/>
              <a:t>СССВА = 22210</a:t>
            </a:r>
            <a:r>
              <a:rPr lang="ru-RU" sz="1200" dirty="0" smtClean="0"/>
              <a:t>3</a:t>
            </a:r>
            <a:r>
              <a:rPr lang="ru-RU" sz="2800" dirty="0" smtClean="0"/>
              <a:t>=2*3**4 + 2*3**3 + 2*3**2+1*3**1=238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115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357686" y="3286124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х+5=3</a:t>
            </a:r>
          </a:p>
          <a:p>
            <a:r>
              <a:rPr lang="ru-RU" dirty="0" smtClean="0"/>
              <a:t>3+х=1</a:t>
            </a:r>
          </a:p>
          <a:p>
            <a:r>
              <a:rPr lang="ru-RU" dirty="0" smtClean="0"/>
              <a:t>1-3=-2</a:t>
            </a:r>
          </a:p>
          <a:p>
            <a:r>
              <a:rPr lang="ru-RU" dirty="0" smtClean="0"/>
              <a:t>-2+1=-1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328612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х+5=3</a:t>
            </a:r>
          </a:p>
          <a:p>
            <a:r>
              <a:rPr lang="ru-RU" dirty="0" smtClean="0"/>
              <a:t>3+х=1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8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Х=-2!!!!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18198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1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85746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271462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Объем: 15Мбайт=15*1024*1024*8=125829120</a:t>
            </a:r>
          </a:p>
          <a:p>
            <a:r>
              <a:rPr lang="ru-RU" dirty="0" smtClean="0"/>
              <a:t>Скорость: 256000</a:t>
            </a:r>
          </a:p>
          <a:p>
            <a:r>
              <a:rPr lang="ru-RU" dirty="0" smtClean="0"/>
              <a:t>Делим!</a:t>
            </a:r>
          </a:p>
          <a:p>
            <a:r>
              <a:rPr lang="ru-RU" dirty="0" smtClean="0"/>
              <a:t>125829120:256000 = 491,52 это примерно 492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48688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https://studio-servis.ru/wp-content/uploads/3/0/a/30a0fb7d7e52edd0d81c200e74bf1e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0403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428728" y="3643314"/>
            <a:ext cx="2357454" cy="2000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786050" y="3571876"/>
            <a:ext cx="2357454" cy="2000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4286256"/>
            <a:ext cx="2357454" cy="2000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206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Валюта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7864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Кредит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428625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46434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14612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00496" y="47863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14744" y="57150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37861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72198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72198" y="328612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Найти:  </a:t>
            </a:r>
            <a:r>
              <a:rPr lang="en-US" dirty="0" err="1" smtClean="0"/>
              <a:t>a+b+d+c+e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4214818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D+c+e</a:t>
            </a:r>
            <a:r>
              <a:rPr lang="en-US" dirty="0" smtClean="0"/>
              <a:t>=90</a:t>
            </a:r>
          </a:p>
          <a:p>
            <a:r>
              <a:rPr lang="en-US" dirty="0" err="1" smtClean="0"/>
              <a:t>A+b+c+d+e+g</a:t>
            </a:r>
            <a:r>
              <a:rPr lang="en-US" dirty="0" smtClean="0"/>
              <a:t>=500</a:t>
            </a:r>
          </a:p>
          <a:p>
            <a:r>
              <a:rPr lang="en-US" dirty="0" err="1" smtClean="0"/>
              <a:t>B+c+d+e+f+g</a:t>
            </a:r>
            <a:r>
              <a:rPr lang="en-US" dirty="0" smtClean="0"/>
              <a:t>=460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55007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170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</a:rPr>
              <a:t>Перевод чисел между системами счисления с основаниями 2</a:t>
            </a:r>
            <a:r>
              <a:rPr lang="en-US" sz="3600" b="1" baseline="30000" dirty="0">
                <a:latin typeface="Times New Roman" pitchFamily="18" charset="0"/>
              </a:rPr>
              <a:t>n 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50825" y="1173163"/>
            <a:ext cx="85709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X</a:t>
            </a:r>
            <a:r>
              <a:rPr lang="en-US" sz="3200" baseline="-25000">
                <a:latin typeface="Times New Roman" pitchFamily="18" charset="0"/>
              </a:rPr>
              <a:t>p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→X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 (p=q</a:t>
            </a:r>
            <a:r>
              <a:rPr lang="en-US" sz="3200" baseline="30000">
                <a:latin typeface="Times New Roman" pitchFamily="18" charset="0"/>
              </a:rPr>
              <a:t>k</a:t>
            </a:r>
            <a:r>
              <a:rPr lang="en-US" sz="3200">
                <a:latin typeface="Times New Roman" pitchFamily="18" charset="0"/>
              </a:rPr>
              <a:t>) (p&gt;q)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каждую цифру </a:t>
            </a:r>
            <a:r>
              <a:rPr lang="en-US" sz="3200">
                <a:latin typeface="Times New Roman" pitchFamily="18" charset="0"/>
              </a:rPr>
              <a:t>X</a:t>
            </a:r>
            <a:r>
              <a:rPr lang="en-US" sz="3200" baseline="-25000">
                <a:latin typeface="Times New Roman" pitchFamily="18" charset="0"/>
              </a:rPr>
              <a:t>p</a:t>
            </a:r>
            <a:r>
              <a:rPr lang="ru-RU" sz="3200">
                <a:latin typeface="Times New Roman" pitchFamily="18" charset="0"/>
              </a:rPr>
              <a:t> заменить </a:t>
            </a:r>
            <a:r>
              <a:rPr lang="en-US" sz="3200">
                <a:latin typeface="Times New Roman" pitchFamily="18" charset="0"/>
              </a:rPr>
              <a:t>k</a:t>
            </a:r>
            <a:r>
              <a:rPr lang="ru-RU" sz="3200">
                <a:latin typeface="Times New Roman" pitchFamily="18" charset="0"/>
              </a:rPr>
              <a:t>-разрядным представлением в системе </a:t>
            </a:r>
            <a:r>
              <a:rPr lang="en-US" sz="3200">
                <a:latin typeface="Times New Roman" pitchFamily="18" charset="0"/>
              </a:rPr>
              <a:t>q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Пример:</a:t>
            </a:r>
            <a:endParaRPr lang="en-US" sz="3200" baseline="-25000">
              <a:latin typeface="Times New Roman" pitchFamily="18" charset="0"/>
              <a:cs typeface="Arial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01638" y="3532188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72103</a:t>
            </a:r>
            <a:r>
              <a:rPr lang="ru-RU" sz="3600" dirty="0">
                <a:latin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</a:rPr>
              <a:t>456</a:t>
            </a:r>
            <a:r>
              <a:rPr lang="en-US" sz="3600" baseline="-25000" dirty="0">
                <a:latin typeface="Times New Roman" pitchFamily="18" charset="0"/>
              </a:rPr>
              <a:t>8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36988" y="3546475"/>
            <a:ext cx="105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8=2</a:t>
            </a:r>
            <a:r>
              <a:rPr lang="en-US" sz="3600" baseline="30000" dirty="0">
                <a:latin typeface="Times New Roman" pitchFamily="18" charset="0"/>
              </a:rPr>
              <a:t>3</a:t>
            </a:r>
            <a:endParaRPr lang="ru-RU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49250" y="4329113"/>
            <a:ext cx="2536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72103</a:t>
            </a:r>
            <a:r>
              <a:rPr lang="ru-RU" sz="3600" dirty="0">
                <a:latin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</a:rPr>
              <a:t>456</a:t>
            </a:r>
            <a:r>
              <a:rPr lang="en-US" sz="3600" baseline="-25000" dirty="0">
                <a:latin typeface="Times New Roman" pitchFamily="18" charset="0"/>
              </a:rPr>
              <a:t>8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778125" y="4343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</a:rPr>
              <a:t>111</a:t>
            </a:r>
            <a:endParaRPr lang="ru-RU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430588" y="4344988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010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100513" y="4357688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001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4752975" y="4346575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000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457825" y="4344988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011,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6199188" y="4333875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100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6853238" y="4319588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101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7491413" y="4319588"/>
            <a:ext cx="1262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110</a:t>
            </a:r>
            <a:r>
              <a:rPr lang="ru-RU" sz="3600" baseline="-25000">
                <a:latin typeface="Times New Roman" pitchFamily="18" charset="0"/>
              </a:rPr>
              <a:t>2</a:t>
            </a:r>
            <a:endParaRPr lang="ru-RU" sz="3600" baseline="-2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6" grpId="0"/>
      <p:bldP spid="100357" grpId="0"/>
      <p:bldP spid="100358" grpId="0"/>
      <p:bldP spid="100359" grpId="0"/>
      <p:bldP spid="100360" grpId="0"/>
      <p:bldP spid="100361" grpId="0"/>
      <p:bldP spid="100362" grpId="0"/>
      <p:bldP spid="100363" grpId="0"/>
      <p:bldP spid="100364" grpId="0"/>
      <p:bldP spid="100365" grpId="0"/>
      <p:bldP spid="1003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50825" y="1541463"/>
            <a:ext cx="88931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X</a:t>
            </a:r>
            <a:r>
              <a:rPr lang="en-US" sz="3200" baseline="-25000">
                <a:latin typeface="Times New Roman" pitchFamily="18" charset="0"/>
              </a:rPr>
              <a:t>p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→X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 (q=p</a:t>
            </a:r>
            <a:r>
              <a:rPr lang="en-US" sz="3200" baseline="30000">
                <a:latin typeface="Times New Roman" pitchFamily="18" charset="0"/>
              </a:rPr>
              <a:t>k</a:t>
            </a:r>
            <a:r>
              <a:rPr lang="en-US" sz="3200">
                <a:latin typeface="Times New Roman" pitchFamily="18" charset="0"/>
              </a:rPr>
              <a:t>) (p&lt;q)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>
                <a:latin typeface="Times New Roman" pitchFamily="18" charset="0"/>
              </a:rPr>
              <a:t>разбить </a:t>
            </a:r>
            <a:r>
              <a:rPr lang="en-US" sz="3200">
                <a:latin typeface="Times New Roman" pitchFamily="18" charset="0"/>
              </a:rPr>
              <a:t>X</a:t>
            </a:r>
            <a:r>
              <a:rPr lang="en-US" sz="3200" baseline="-25000">
                <a:latin typeface="Times New Roman" pitchFamily="18" charset="0"/>
              </a:rPr>
              <a:t>p</a:t>
            </a:r>
            <a:r>
              <a:rPr lang="ru-RU" sz="3200">
                <a:latin typeface="Times New Roman" pitchFamily="18" charset="0"/>
              </a:rPr>
              <a:t> на группы по </a:t>
            </a:r>
            <a:r>
              <a:rPr lang="en-US" sz="3200">
                <a:latin typeface="Times New Roman" pitchFamily="18" charset="0"/>
              </a:rPr>
              <a:t>k</a:t>
            </a:r>
            <a:r>
              <a:rPr lang="ru-RU" sz="3200">
                <a:latin typeface="Times New Roman" pitchFamily="18" charset="0"/>
              </a:rPr>
              <a:t> цифр, влево и вправо от «,», при необходимости добавить незначащие 0.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>
                <a:latin typeface="Times New Roman" pitchFamily="18" charset="0"/>
              </a:rPr>
              <a:t> каждую группу заменить цифрой в системе </a:t>
            </a:r>
            <a:r>
              <a:rPr lang="en-US" sz="3200">
                <a:latin typeface="Times New Roman" pitchFamily="18" charset="0"/>
              </a:rPr>
              <a:t>q.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68313" y="566738"/>
            <a:ext cx="550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10111011001</a:t>
            </a:r>
            <a:r>
              <a:rPr lang="ru-RU" sz="3600">
                <a:latin typeface="Times New Roman" pitchFamily="18" charset="0"/>
              </a:rPr>
              <a:t>,</a:t>
            </a:r>
            <a:r>
              <a:rPr lang="en-US" sz="3600">
                <a:latin typeface="Times New Roman" pitchFamily="18" charset="0"/>
              </a:rPr>
              <a:t>1110111</a:t>
            </a:r>
            <a:r>
              <a:rPr lang="en-US" sz="3600" baseline="-25000">
                <a:latin typeface="Times New Roman" pitchFamily="18" charset="0"/>
              </a:rPr>
              <a:t>2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aseline="-2500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737350" y="550863"/>
            <a:ext cx="105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8=2</a:t>
            </a:r>
            <a:r>
              <a:rPr lang="en-US" sz="3600" baseline="30000">
                <a:latin typeface="Times New Roman" pitchFamily="18" charset="0"/>
              </a:rPr>
              <a:t>3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79450" y="1252538"/>
            <a:ext cx="544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10111011001</a:t>
            </a:r>
            <a:r>
              <a:rPr lang="ru-RU" sz="3600">
                <a:latin typeface="Times New Roman" pitchFamily="18" charset="0"/>
              </a:rPr>
              <a:t>,</a:t>
            </a:r>
            <a:r>
              <a:rPr lang="en-US" sz="3600">
                <a:latin typeface="Times New Roman" pitchFamily="18" charset="0"/>
              </a:rPr>
              <a:t>1110111    </a:t>
            </a:r>
            <a:r>
              <a:rPr lang="ru-RU" sz="3600">
                <a:latin typeface="Times New Roman" pitchFamily="18" charset="0"/>
              </a:rPr>
              <a:t>  </a:t>
            </a:r>
            <a:r>
              <a:rPr lang="en-US" sz="3600" baseline="-25000">
                <a:latin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5" name="Arc 5"/>
          <p:cNvSpPr>
            <a:spLocks/>
          </p:cNvSpPr>
          <p:nvPr/>
        </p:nvSpPr>
        <p:spPr bwMode="auto">
          <a:xfrm flipV="1">
            <a:off x="2593975" y="1757363"/>
            <a:ext cx="625475" cy="244475"/>
          </a:xfrm>
          <a:custGeom>
            <a:avLst/>
            <a:gdLst>
              <a:gd name="T0" fmla="*/ 0 w 43162"/>
              <a:gd name="T1" fmla="*/ 2602040 h 21600"/>
              <a:gd name="T2" fmla="*/ 9063968 w 43162"/>
              <a:gd name="T3" fmla="*/ 2767038 h 21600"/>
              <a:gd name="T4" fmla="*/ 4527992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6" name="Arc 6"/>
          <p:cNvSpPr>
            <a:spLocks/>
          </p:cNvSpPr>
          <p:nvPr/>
        </p:nvSpPr>
        <p:spPr bwMode="auto">
          <a:xfrm flipV="1">
            <a:off x="1924050" y="1757363"/>
            <a:ext cx="625475" cy="244475"/>
          </a:xfrm>
          <a:custGeom>
            <a:avLst/>
            <a:gdLst>
              <a:gd name="T0" fmla="*/ 0 w 43162"/>
              <a:gd name="T1" fmla="*/ 2602040 h 21600"/>
              <a:gd name="T2" fmla="*/ 9063968 w 43162"/>
              <a:gd name="T3" fmla="*/ 2767038 h 21600"/>
              <a:gd name="T4" fmla="*/ 4527992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7" name="Arc 7"/>
          <p:cNvSpPr>
            <a:spLocks/>
          </p:cNvSpPr>
          <p:nvPr/>
        </p:nvSpPr>
        <p:spPr bwMode="auto">
          <a:xfrm flipV="1">
            <a:off x="1252538" y="1771650"/>
            <a:ext cx="625475" cy="244475"/>
          </a:xfrm>
          <a:custGeom>
            <a:avLst/>
            <a:gdLst>
              <a:gd name="T0" fmla="*/ 0 w 43162"/>
              <a:gd name="T1" fmla="*/ 2602040 h 21600"/>
              <a:gd name="T2" fmla="*/ 9063968 w 43162"/>
              <a:gd name="T3" fmla="*/ 2767038 h 21600"/>
              <a:gd name="T4" fmla="*/ 4527992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8" name="Arc 8"/>
          <p:cNvSpPr>
            <a:spLocks/>
          </p:cNvSpPr>
          <p:nvPr/>
        </p:nvSpPr>
        <p:spPr bwMode="auto">
          <a:xfrm flipV="1">
            <a:off x="596900" y="1771650"/>
            <a:ext cx="625475" cy="244475"/>
          </a:xfrm>
          <a:custGeom>
            <a:avLst/>
            <a:gdLst>
              <a:gd name="T0" fmla="*/ 0 w 43162"/>
              <a:gd name="T1" fmla="*/ 2602040 h 21600"/>
              <a:gd name="T2" fmla="*/ 9063968 w 43162"/>
              <a:gd name="T3" fmla="*/ 2767038 h 21600"/>
              <a:gd name="T4" fmla="*/ 4527992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63550" y="1270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0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0" name="Arc 10"/>
          <p:cNvSpPr>
            <a:spLocks/>
          </p:cNvSpPr>
          <p:nvPr/>
        </p:nvSpPr>
        <p:spPr bwMode="auto">
          <a:xfrm flipV="1">
            <a:off x="3428992" y="1785926"/>
            <a:ext cx="625475" cy="244475"/>
          </a:xfrm>
          <a:custGeom>
            <a:avLst/>
            <a:gdLst>
              <a:gd name="T0" fmla="*/ 0 w 43162"/>
              <a:gd name="T1" fmla="*/ 2602040 h 21600"/>
              <a:gd name="T2" fmla="*/ 9063968 w 43162"/>
              <a:gd name="T3" fmla="*/ 2767038 h 21600"/>
              <a:gd name="T4" fmla="*/ 4527992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1" name="Arc 11"/>
          <p:cNvSpPr>
            <a:spLocks/>
          </p:cNvSpPr>
          <p:nvPr/>
        </p:nvSpPr>
        <p:spPr bwMode="auto">
          <a:xfrm flipV="1">
            <a:off x="4071934" y="1714488"/>
            <a:ext cx="625475" cy="244475"/>
          </a:xfrm>
          <a:custGeom>
            <a:avLst/>
            <a:gdLst>
              <a:gd name="T0" fmla="*/ 0 w 43162"/>
              <a:gd name="T1" fmla="*/ 2602040 h 21600"/>
              <a:gd name="T2" fmla="*/ 9063968 w 43162"/>
              <a:gd name="T3" fmla="*/ 2767038 h 21600"/>
              <a:gd name="T4" fmla="*/ 4527992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2" name="Arc 12"/>
          <p:cNvSpPr>
            <a:spLocks/>
          </p:cNvSpPr>
          <p:nvPr/>
        </p:nvSpPr>
        <p:spPr bwMode="auto">
          <a:xfrm flipV="1">
            <a:off x="4714876" y="1714488"/>
            <a:ext cx="625475" cy="244475"/>
          </a:xfrm>
          <a:custGeom>
            <a:avLst/>
            <a:gdLst>
              <a:gd name="T0" fmla="*/ 0 w 43162"/>
              <a:gd name="T1" fmla="*/ 2602040 h 21600"/>
              <a:gd name="T2" fmla="*/ 9063968 w 43162"/>
              <a:gd name="T3" fmla="*/ 2767038 h 21600"/>
              <a:gd name="T4" fmla="*/ 4527992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4848225" y="1279525"/>
            <a:ext cx="641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00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826125" y="12827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2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6054725" y="12827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7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311900" y="1266825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3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6540500" y="1266825"/>
            <a:ext cx="52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1,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6902450" y="1270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7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7159625" y="1254125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3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7388225" y="1254125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4</a:t>
            </a:r>
            <a:r>
              <a:rPr lang="en-US" sz="3600" baseline="-25000">
                <a:latin typeface="Times New Roman" pitchFamily="18" charset="0"/>
              </a:rPr>
              <a:t>8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508000" y="2538413"/>
            <a:ext cx="565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10111011001</a:t>
            </a:r>
            <a:r>
              <a:rPr lang="ru-RU" sz="3600">
                <a:latin typeface="Times New Roman" pitchFamily="18" charset="0"/>
              </a:rPr>
              <a:t>,</a:t>
            </a:r>
            <a:r>
              <a:rPr lang="en-US" sz="3600">
                <a:latin typeface="Times New Roman" pitchFamily="18" charset="0"/>
              </a:rPr>
              <a:t>1110111</a:t>
            </a:r>
            <a:r>
              <a:rPr lang="en-US" sz="3600" baseline="-25000">
                <a:latin typeface="Times New Roman" pitchFamily="18" charset="0"/>
              </a:rPr>
              <a:t>2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aseline="-2500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6777038" y="2522538"/>
            <a:ext cx="1279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16=2</a:t>
            </a:r>
            <a:r>
              <a:rPr lang="en-US" sz="3600" baseline="30000">
                <a:latin typeface="Times New Roman" pitchFamily="18" charset="0"/>
              </a:rPr>
              <a:t>4</a:t>
            </a:r>
            <a:endParaRPr lang="ru-RU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719138" y="3224213"/>
            <a:ext cx="528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10111011001</a:t>
            </a:r>
            <a:r>
              <a:rPr lang="ru-RU" sz="3600">
                <a:latin typeface="Times New Roman" pitchFamily="18" charset="0"/>
              </a:rPr>
              <a:t>,</a:t>
            </a:r>
            <a:r>
              <a:rPr lang="en-US" sz="3600">
                <a:latin typeface="Times New Roman" pitchFamily="18" charset="0"/>
              </a:rPr>
              <a:t>1110111    </a:t>
            </a:r>
            <a:r>
              <a:rPr lang="en-US" sz="3600" baseline="-25000">
                <a:latin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4" name="Arc 24"/>
          <p:cNvSpPr>
            <a:spLocks/>
          </p:cNvSpPr>
          <p:nvPr/>
        </p:nvSpPr>
        <p:spPr bwMode="auto">
          <a:xfrm flipV="1">
            <a:off x="2438400" y="3729038"/>
            <a:ext cx="820738" cy="244475"/>
          </a:xfrm>
          <a:custGeom>
            <a:avLst/>
            <a:gdLst>
              <a:gd name="T0" fmla="*/ 0 w 43162"/>
              <a:gd name="T1" fmla="*/ 2602040 h 21600"/>
              <a:gd name="T2" fmla="*/ 15606571 w 43162"/>
              <a:gd name="T3" fmla="*/ 2767038 h 21600"/>
              <a:gd name="T4" fmla="*/ 7796421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5" name="Arc 25"/>
          <p:cNvSpPr>
            <a:spLocks/>
          </p:cNvSpPr>
          <p:nvPr/>
        </p:nvSpPr>
        <p:spPr bwMode="auto">
          <a:xfrm flipV="1">
            <a:off x="1546225" y="3729038"/>
            <a:ext cx="847725" cy="231775"/>
          </a:xfrm>
          <a:custGeom>
            <a:avLst/>
            <a:gdLst>
              <a:gd name="T0" fmla="*/ 0 w 43162"/>
              <a:gd name="T1" fmla="*/ 2338717 h 21600"/>
              <a:gd name="T2" fmla="*/ 16649776 w 43162"/>
              <a:gd name="T3" fmla="*/ 2487021 h 21600"/>
              <a:gd name="T4" fmla="*/ 8317552 w 43162"/>
              <a:gd name="T5" fmla="*/ 2487021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6" name="Arc 26"/>
          <p:cNvSpPr>
            <a:spLocks/>
          </p:cNvSpPr>
          <p:nvPr/>
        </p:nvSpPr>
        <p:spPr bwMode="auto">
          <a:xfrm flipV="1">
            <a:off x="665163" y="3730625"/>
            <a:ext cx="847725" cy="206375"/>
          </a:xfrm>
          <a:custGeom>
            <a:avLst/>
            <a:gdLst>
              <a:gd name="T0" fmla="*/ 0 w 43162"/>
              <a:gd name="T1" fmla="*/ 1854212 h 21600"/>
              <a:gd name="T2" fmla="*/ 16649776 w 43162"/>
              <a:gd name="T3" fmla="*/ 1971789 h 21600"/>
              <a:gd name="T4" fmla="*/ 8317552 w 43162"/>
              <a:gd name="T5" fmla="*/ 1971789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503238" y="3241675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0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8" name="Arc 28"/>
          <p:cNvSpPr>
            <a:spLocks/>
          </p:cNvSpPr>
          <p:nvPr/>
        </p:nvSpPr>
        <p:spPr bwMode="auto">
          <a:xfrm flipV="1">
            <a:off x="3487738" y="3729038"/>
            <a:ext cx="860425" cy="244475"/>
          </a:xfrm>
          <a:custGeom>
            <a:avLst/>
            <a:gdLst>
              <a:gd name="T0" fmla="*/ 0 w 43162"/>
              <a:gd name="T1" fmla="*/ 2602040 h 21600"/>
              <a:gd name="T2" fmla="*/ 17152382 w 43162"/>
              <a:gd name="T3" fmla="*/ 2767038 h 21600"/>
              <a:gd name="T4" fmla="*/ 8568646 w 43162"/>
              <a:gd name="T5" fmla="*/ 2767038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9" name="Arc 29"/>
          <p:cNvSpPr>
            <a:spLocks/>
          </p:cNvSpPr>
          <p:nvPr/>
        </p:nvSpPr>
        <p:spPr bwMode="auto">
          <a:xfrm flipV="1">
            <a:off x="4406900" y="3729038"/>
            <a:ext cx="833438" cy="231775"/>
          </a:xfrm>
          <a:custGeom>
            <a:avLst/>
            <a:gdLst>
              <a:gd name="T0" fmla="*/ 0 w 43162"/>
              <a:gd name="T1" fmla="*/ 2338717 h 21600"/>
              <a:gd name="T2" fmla="*/ 16093296 w 43162"/>
              <a:gd name="T3" fmla="*/ 2487021 h 21600"/>
              <a:gd name="T4" fmla="*/ 8039562 w 43162"/>
              <a:gd name="T5" fmla="*/ 2487021 h 21600"/>
              <a:gd name="T6" fmla="*/ 0 60000 65536"/>
              <a:gd name="T7" fmla="*/ 0 60000 65536"/>
              <a:gd name="T8" fmla="*/ 0 60000 65536"/>
              <a:gd name="T9" fmla="*/ 0 w 43162"/>
              <a:gd name="T10" fmla="*/ 0 h 21600"/>
              <a:gd name="T11" fmla="*/ 43162 w 431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2" h="21600" fill="none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</a:path>
              <a:path w="43162" h="21600" stroke="0" extrusionOk="0">
                <a:moveTo>
                  <a:pt x="0" y="20312"/>
                </a:moveTo>
                <a:cubicBezTo>
                  <a:pt x="681" y="8903"/>
                  <a:pt x="10132" y="-1"/>
                  <a:pt x="21562" y="0"/>
                </a:cubicBezTo>
                <a:cubicBezTo>
                  <a:pt x="33491" y="0"/>
                  <a:pt x="43162" y="9670"/>
                  <a:pt x="43162" y="21600"/>
                </a:cubicBezTo>
                <a:lnTo>
                  <a:pt x="2156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4953000" y="32258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0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5865813" y="3254375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5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6094413" y="32543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D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6453188" y="3263900"/>
            <a:ext cx="52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9,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6942138" y="324167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5" name="Text Box 35"/>
          <p:cNvSpPr txBox="1">
            <a:spLocks noChangeArrowheads="1"/>
          </p:cNvSpPr>
          <p:nvPr/>
        </p:nvSpPr>
        <p:spPr bwMode="auto">
          <a:xfrm>
            <a:off x="7272338" y="325120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</a:t>
            </a:r>
            <a:r>
              <a:rPr lang="en-US" sz="3600" baseline="-25000">
                <a:latin typeface="Times New Roman" pitchFamily="18" charset="0"/>
              </a:rPr>
              <a:t>16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  <p:bldP spid="102404" grpId="0"/>
      <p:bldP spid="102405" grpId="0" animBg="1"/>
      <p:bldP spid="102406" grpId="0" animBg="1"/>
      <p:bldP spid="102407" grpId="0" animBg="1"/>
      <p:bldP spid="102408" grpId="0" animBg="1"/>
      <p:bldP spid="102409" grpId="0"/>
      <p:bldP spid="102410" grpId="0" animBg="1"/>
      <p:bldP spid="102411" grpId="0" animBg="1"/>
      <p:bldP spid="102412" grpId="0" animBg="1"/>
      <p:bldP spid="102413" grpId="0"/>
      <p:bldP spid="102414" grpId="0"/>
      <p:bldP spid="102415" grpId="0"/>
      <p:bldP spid="102416" grpId="0"/>
      <p:bldP spid="102417" grpId="0"/>
      <p:bldP spid="102418" grpId="0"/>
      <p:bldP spid="102419" grpId="0"/>
      <p:bldP spid="102420" grpId="0"/>
      <p:bldP spid="102421" grpId="0"/>
      <p:bldP spid="102422" grpId="0"/>
      <p:bldP spid="102423" grpId="0"/>
      <p:bldP spid="102424" grpId="0" animBg="1"/>
      <p:bldP spid="102425" grpId="0" animBg="1"/>
      <p:bldP spid="102426" grpId="0" animBg="1"/>
      <p:bldP spid="102427" grpId="0"/>
      <p:bldP spid="102428" grpId="0" animBg="1"/>
      <p:bldP spid="102429" grpId="0" animBg="1"/>
      <p:bldP spid="102430" grpId="0"/>
      <p:bldP spid="102431" grpId="0"/>
      <p:bldP spid="102432" grpId="0"/>
      <p:bldP spid="102433" grpId="0"/>
      <p:bldP spid="102434" grpId="0"/>
      <p:bldP spid="102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357166"/>
          <a:ext cx="6095999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8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488" y="292893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A5</a:t>
            </a:r>
            <a:r>
              <a:rPr lang="en-US" sz="1200" dirty="0" smtClean="0"/>
              <a:t>16</a:t>
            </a:r>
            <a:r>
              <a:rPr lang="en-US" sz="2400" dirty="0" smtClean="0"/>
              <a:t>=1010 0101</a:t>
            </a:r>
            <a:r>
              <a:rPr lang="en-US" sz="1200" dirty="0" smtClean="0"/>
              <a:t>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039298" cy="21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00166" y="421481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1736" y="285749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57752" y="300037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40719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27146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0720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4" idx="7"/>
            <a:endCxn id="5" idx="3"/>
          </p:cNvCxnSpPr>
          <p:nvPr/>
        </p:nvCxnSpPr>
        <p:spPr>
          <a:xfrm rot="5400000" flipH="1" flipV="1">
            <a:off x="1601195" y="3244277"/>
            <a:ext cx="1155264" cy="8695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6"/>
            <a:endCxn id="6" idx="2"/>
          </p:cNvCxnSpPr>
          <p:nvPr/>
        </p:nvCxnSpPr>
        <p:spPr>
          <a:xfrm>
            <a:off x="2857488" y="3000372"/>
            <a:ext cx="2000264" cy="142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714480" y="3214686"/>
            <a:ext cx="3113681" cy="11134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5"/>
            <a:endCxn id="7" idx="2"/>
          </p:cNvCxnSpPr>
          <p:nvPr/>
        </p:nvCxnSpPr>
        <p:spPr>
          <a:xfrm rot="16200000" flipH="1">
            <a:off x="2744203" y="3458590"/>
            <a:ext cx="899103" cy="289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5"/>
            <a:endCxn id="7" idx="1"/>
          </p:cNvCxnSpPr>
          <p:nvPr/>
        </p:nvCxnSpPr>
        <p:spPr>
          <a:xfrm rot="16200000" flipH="1">
            <a:off x="2672765" y="3244277"/>
            <a:ext cx="2155396" cy="18696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7" idx="0"/>
          </p:cNvCxnSpPr>
          <p:nvPr/>
        </p:nvCxnSpPr>
        <p:spPr>
          <a:xfrm rot="5400000">
            <a:off x="3893339" y="4179099"/>
            <a:ext cx="1928826" cy="142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628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571868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85918" y="3286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571736" y="342900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857620" y="39290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857488" y="50720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641300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297</Words>
  <Application>Microsoft Office PowerPoint</Application>
  <PresentationFormat>Экран (4:3)</PresentationFormat>
  <Paragraphs>147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Разбор заданий для теста по информатике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заданий для теста по информатике</dc:title>
  <dc:creator>sin</dc:creator>
  <cp:lastModifiedBy>sin</cp:lastModifiedBy>
  <cp:revision>16</cp:revision>
  <dcterms:created xsi:type="dcterms:W3CDTF">2021-07-17T04:56:55Z</dcterms:created>
  <dcterms:modified xsi:type="dcterms:W3CDTF">2021-07-17T09:28:44Z</dcterms:modified>
</cp:coreProperties>
</file>