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92" r:id="rId2"/>
    <p:sldId id="366" r:id="rId3"/>
    <p:sldId id="373" r:id="rId4"/>
    <p:sldId id="361" r:id="rId5"/>
    <p:sldId id="362" r:id="rId6"/>
    <p:sldId id="363" r:id="rId7"/>
    <p:sldId id="364" r:id="rId8"/>
    <p:sldId id="351" r:id="rId9"/>
    <p:sldId id="345" r:id="rId10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3B40B7-7389-49B9-B7BF-35E6E380BBB7}">
          <p14:sldIdLst>
            <p14:sldId id="292"/>
            <p14:sldId id="366"/>
            <p14:sldId id="373"/>
            <p14:sldId id="361"/>
            <p14:sldId id="362"/>
            <p14:sldId id="363"/>
            <p14:sldId id="364"/>
            <p14:sldId id="351"/>
            <p14:sldId id="3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83" autoAdjust="0"/>
    <p:restoredTop sz="94669" autoAdjust="0"/>
  </p:normalViewPr>
  <p:slideViewPr>
    <p:cSldViewPr>
      <p:cViewPr>
        <p:scale>
          <a:sx n="80" d="100"/>
          <a:sy n="80" d="100"/>
        </p:scale>
        <p:origin x="-15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очное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2012 (23 и 0)</c:v>
                </c:pt>
                <c:pt idx="1">
                  <c:v>2013 (17 и 2)</c:v>
                </c:pt>
                <c:pt idx="2">
                  <c:v>2014 (10 и 3)</c:v>
                </c:pt>
                <c:pt idx="3">
                  <c:v>2015 (27 и 13)</c:v>
                </c:pt>
                <c:pt idx="4">
                  <c:v>2016 (27 и 30)</c:v>
                </c:pt>
                <c:pt idx="5">
                  <c:v>2017 (40 и 14)</c:v>
                </c:pt>
                <c:pt idx="6">
                  <c:v>2018 (32 и 9)</c:v>
                </c:pt>
                <c:pt idx="7">
                  <c:v>2019 (20 и 11)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</c:v>
                </c:pt>
                <c:pt idx="1">
                  <c:v>17</c:v>
                </c:pt>
                <c:pt idx="2">
                  <c:v>10</c:v>
                </c:pt>
                <c:pt idx="3">
                  <c:v>27</c:v>
                </c:pt>
                <c:pt idx="4">
                  <c:v>27</c:v>
                </c:pt>
                <c:pt idx="5">
                  <c:v>40</c:v>
                </c:pt>
                <c:pt idx="6">
                  <c:v>32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заочное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2012 (23 и 0)</c:v>
                </c:pt>
                <c:pt idx="1">
                  <c:v>2013 (17 и 2)</c:v>
                </c:pt>
                <c:pt idx="2">
                  <c:v>2014 (10 и 3)</c:v>
                </c:pt>
                <c:pt idx="3">
                  <c:v>2015 (27 и 13)</c:v>
                </c:pt>
                <c:pt idx="4">
                  <c:v>2016 (27 и 30)</c:v>
                </c:pt>
                <c:pt idx="5">
                  <c:v>2017 (40 и 14)</c:v>
                </c:pt>
                <c:pt idx="6">
                  <c:v>2018 (32 и 9)</c:v>
                </c:pt>
                <c:pt idx="7">
                  <c:v>2019 (20 и 11)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13</c:v>
                </c:pt>
                <c:pt idx="4">
                  <c:v>30</c:v>
                </c:pt>
                <c:pt idx="5">
                  <c:v>14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2012 (23 и 0)</c:v>
                </c:pt>
                <c:pt idx="1">
                  <c:v>2013 (17 и 2)</c:v>
                </c:pt>
                <c:pt idx="2">
                  <c:v>2014 (10 и 3)</c:v>
                </c:pt>
                <c:pt idx="3">
                  <c:v>2015 (27 и 13)</c:v>
                </c:pt>
                <c:pt idx="4">
                  <c:v>2016 (27 и 30)</c:v>
                </c:pt>
                <c:pt idx="5">
                  <c:v>2017 (40 и 14)</c:v>
                </c:pt>
                <c:pt idx="6">
                  <c:v>2018 (32 и 9)</c:v>
                </c:pt>
                <c:pt idx="7">
                  <c:v>2019 (20 и 11)</c:v>
                </c:pt>
              </c:strCache>
            </c:strRef>
          </c:cat>
          <c:val>
            <c:numRef>
              <c:f>Лист1!$D$2:$D$9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346112"/>
        <c:axId val="54347648"/>
        <c:axId val="0"/>
      </c:bar3DChart>
      <c:catAx>
        <c:axId val="5434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347648"/>
        <c:crosses val="autoZero"/>
        <c:auto val="1"/>
        <c:lblAlgn val="ctr"/>
        <c:lblOffset val="100"/>
        <c:noMultiLvlLbl val="0"/>
      </c:catAx>
      <c:valAx>
        <c:axId val="5434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34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C35A2-538D-478E-8DC6-E289DC19ACE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B1272-EF2A-413B-88BE-F5176FC1E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9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1EC0-F268-4D7B-B8D7-085EC9028A7E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74B73-8EBD-433E-9C24-27EFA72E4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6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0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6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245" y="973709"/>
            <a:ext cx="5730995" cy="1930226"/>
          </a:xfrm>
          <a:ln>
            <a:noFill/>
          </a:ln>
        </p:spPr>
        <p:txBody>
          <a:bodyPr>
            <a:noAutofit/>
          </a:bodyPr>
          <a:lstStyle/>
          <a:p>
            <a:pPr marL="273050" algn="ctr">
              <a:defRPr/>
            </a:pPr>
            <a:r>
              <a:rPr lang="ru-RU" altLang="ru-RU" sz="3200" b="1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200" b="1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4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Целевой прием </a:t>
            </a:r>
            <a:br>
              <a:rPr lang="ru-RU" altLang="ru-RU" sz="44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4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sz="4400" b="1" cap="small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ШГПУ</a:t>
            </a:r>
            <a:r>
              <a:rPr lang="ru-RU" altLang="ru-RU" sz="44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altLang="ru-RU" sz="44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44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2020 году</a:t>
            </a:r>
            <a:r>
              <a:rPr lang="ru-RU" altLang="ru-RU" sz="3200" i="1" dirty="0" smtClean="0"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200" i="1" dirty="0" smtClean="0"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200" i="1" dirty="0">
              <a:solidFill>
                <a:srgbClr val="009A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9" y="692696"/>
            <a:ext cx="1872208" cy="2230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" y="3789040"/>
            <a:ext cx="8388424" cy="29254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4654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859" y="404664"/>
            <a:ext cx="8688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411817"/>
              </a:buClr>
              <a:tabLst>
                <a:tab pos="4749800" algn="l"/>
              </a:tabLst>
              <a:defRPr/>
            </a:pPr>
            <a:r>
              <a:rPr lang="ru-RU" sz="32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целевого приема в </a:t>
            </a:r>
            <a:r>
              <a:rPr lang="ru-RU" sz="3200" b="1" cap="small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ШГПУ</a:t>
            </a:r>
            <a:endParaRPr lang="ru-RU" sz="3200" b="1" cap="smal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A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28833203"/>
              </p:ext>
            </p:extLst>
          </p:nvPr>
        </p:nvGraphicFramePr>
        <p:xfrm>
          <a:off x="971550" y="1556792"/>
          <a:ext cx="777691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241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4654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495" y="980728"/>
            <a:ext cx="8688387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411817"/>
              </a:buClr>
              <a:tabLst>
                <a:tab pos="4749800" algn="l"/>
              </a:tabLst>
              <a:defRPr/>
            </a:pPr>
            <a:r>
              <a:rPr lang="ru-RU" sz="60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Механизмы целевого обучения (в части приема на обучение) </a:t>
            </a:r>
          </a:p>
          <a:p>
            <a:pPr algn="ctr">
              <a:buClr>
                <a:srgbClr val="411817"/>
              </a:buClr>
              <a:tabLst>
                <a:tab pos="4749800" algn="l"/>
              </a:tabLst>
              <a:defRPr/>
            </a:pPr>
            <a:r>
              <a:rPr lang="ru-RU" sz="60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2019 года</a:t>
            </a:r>
            <a:endParaRPr lang="ru-RU" sz="6000" b="1" cap="smal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A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Text Box 9"/>
          <p:cNvSpPr txBox="1">
            <a:spLocks noChangeArrowheads="1"/>
          </p:cNvSpPr>
          <p:nvPr/>
        </p:nvSpPr>
        <p:spPr bwMode="auto">
          <a:xfrm>
            <a:off x="215900" y="998538"/>
            <a:ext cx="8820150" cy="1016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u="sng">
                <a:solidFill>
                  <a:srgbClr val="CC3300"/>
                </a:solidFill>
              </a:rPr>
              <a:t>После вступления в силу Федерального закона № </a:t>
            </a:r>
            <a:r>
              <a:rPr lang="ru-RU" sz="2000" b="1" u="sng">
                <a:solidFill>
                  <a:srgbClr val="C00000"/>
                </a:solidFill>
              </a:rPr>
              <a:t>337-ФЗ:</a:t>
            </a:r>
          </a:p>
          <a:p>
            <a:pPr algn="ctr"/>
            <a:r>
              <a:rPr lang="ru-RU" altLang="ru-RU" sz="2000"/>
              <a:t>при приеме на целевое обучение – </a:t>
            </a:r>
          </a:p>
          <a:p>
            <a:pPr algn="ctr"/>
            <a:r>
              <a:rPr lang="ru-RU" altLang="ru-RU" sz="2000"/>
              <a:t>1 договор – </a:t>
            </a:r>
            <a:r>
              <a:rPr lang="ru-RU" altLang="ru-RU" sz="2000">
                <a:cs typeface="Arial" charset="0"/>
              </a:rPr>
              <a:t>договор о целевом обучении</a:t>
            </a:r>
            <a:endParaRPr lang="ru-RU" altLang="ru-RU" sz="2000" b="1" u="sng">
              <a:solidFill>
                <a:srgbClr val="CC3300"/>
              </a:solidFill>
            </a:endParaRPr>
          </a:p>
        </p:txBody>
      </p:sp>
      <p:grpSp>
        <p:nvGrpSpPr>
          <p:cNvPr id="25602" name="Группа 7"/>
          <p:cNvGrpSpPr>
            <a:grpSpLocks/>
          </p:cNvGrpSpPr>
          <p:nvPr/>
        </p:nvGrpSpPr>
        <p:grpSpPr bwMode="auto">
          <a:xfrm>
            <a:off x="3779838" y="5037138"/>
            <a:ext cx="2087562" cy="1116012"/>
            <a:chOff x="2808288" y="2292350"/>
            <a:chExt cx="2654300" cy="1042988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808288" y="2292350"/>
              <a:ext cx="2624023" cy="1042988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808288" y="2292350"/>
              <a:ext cx="2654300" cy="1042988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2133600" y="3187700"/>
            <a:ext cx="2941638" cy="1200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cs typeface="Arial" charset="0"/>
              </a:rPr>
              <a:t>Договор </a:t>
            </a:r>
          </a:p>
          <a:p>
            <a:r>
              <a:rPr lang="ru-RU" altLang="ru-RU" sz="2400">
                <a:cs typeface="Arial" charset="0"/>
              </a:rPr>
              <a:t>о целевом обучении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77838" y="4602163"/>
            <a:ext cx="3086100" cy="5842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cs typeface="Arial" charset="0"/>
              </a:rPr>
              <a:t>Заказчик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68313" y="2500313"/>
            <a:ext cx="3095625" cy="46037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cs typeface="Arial" charset="0"/>
              </a:rPr>
              <a:t>Гражданин</a:t>
            </a:r>
          </a:p>
        </p:txBody>
      </p:sp>
      <p:sp>
        <p:nvSpPr>
          <p:cNvPr id="25609" name="Двойная стрелка влево/вправо 2"/>
          <p:cNvSpPr>
            <a:spLocks noChangeArrowheads="1"/>
          </p:cNvSpPr>
          <p:nvPr/>
        </p:nvSpPr>
        <p:spPr bwMode="auto">
          <a:xfrm rot="5400000">
            <a:off x="1199357" y="3615531"/>
            <a:ext cx="1631950" cy="341313"/>
          </a:xfrm>
          <a:prstGeom prst="leftRightArrow">
            <a:avLst>
              <a:gd name="adj1" fmla="val 50000"/>
              <a:gd name="adj2" fmla="val 34643"/>
            </a:avLst>
          </a:prstGeom>
          <a:solidFill>
            <a:srgbClr val="871F03"/>
          </a:solidFill>
          <a:ln w="25400" algn="ctr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3563938" y="4754563"/>
            <a:ext cx="2519362" cy="282575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3563938" y="5037138"/>
            <a:ext cx="2519362" cy="1200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cs typeface="Arial" charset="0"/>
              </a:rPr>
              <a:t>Договор </a:t>
            </a:r>
          </a:p>
          <a:p>
            <a:pPr algn="ctr"/>
            <a:r>
              <a:rPr lang="ru-RU" altLang="ru-RU" sz="2400">
                <a:cs typeface="Arial" charset="0"/>
              </a:rPr>
              <a:t>о целевом приеме </a:t>
            </a:r>
          </a:p>
        </p:txBody>
      </p:sp>
      <p:sp>
        <p:nvSpPr>
          <p:cNvPr id="25612" name="Text Box 9"/>
          <p:cNvSpPr txBox="1">
            <a:spLocks noChangeArrowheads="1"/>
          </p:cNvSpPr>
          <p:nvPr/>
        </p:nvSpPr>
        <p:spPr bwMode="auto">
          <a:xfrm>
            <a:off x="6083300" y="4351338"/>
            <a:ext cx="2728913" cy="180181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cs typeface="Arial" charset="0"/>
              </a:rPr>
              <a:t>Вуз </a:t>
            </a:r>
          </a:p>
          <a:p>
            <a:pPr algn="ctr"/>
            <a:r>
              <a:rPr lang="ru-RU" altLang="ru-RU" sz="2000">
                <a:cs typeface="Arial" charset="0"/>
              </a:rPr>
              <a:t>(организация, осуществляющая образовательную деятельность)</a:t>
            </a:r>
            <a:endParaRPr lang="ru-RU" altLang="ru-RU" sz="3200">
              <a:cs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0825" y="404813"/>
            <a:ext cx="8496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 smtClean="0">
                <a:solidFill>
                  <a:srgbClr val="7B0F19"/>
                </a:solidFill>
                <a:cs typeface="Arial" charset="0"/>
              </a:rPr>
              <a:t>Стороны договора</a:t>
            </a:r>
            <a:endParaRPr lang="ru-RU" altLang="ru-RU" sz="2400" b="1" dirty="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2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00"/>
    </mc:Choice>
    <mc:Fallback>
      <p:transition spd="slow" advTm="5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" y="2314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Text Box 9"/>
          <p:cNvSpPr txBox="1">
            <a:spLocks noChangeArrowheads="1"/>
          </p:cNvSpPr>
          <p:nvPr/>
        </p:nvSpPr>
        <p:spPr bwMode="auto">
          <a:xfrm>
            <a:off x="1187450" y="2678113"/>
            <a:ext cx="2489200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Договор </a:t>
            </a:r>
          </a:p>
          <a:p>
            <a:r>
              <a:rPr lang="ru-RU" altLang="ru-RU"/>
              <a:t>о целевом обучении</a:t>
            </a:r>
          </a:p>
        </p:txBody>
      </p:sp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3384550" y="3494088"/>
            <a:ext cx="735013" cy="3683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Вуз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88913" y="3494088"/>
            <a:ext cx="1809750" cy="3683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Заказчик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03200" y="2236788"/>
            <a:ext cx="1819275" cy="36988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Гражданин</a:t>
            </a:r>
          </a:p>
        </p:txBody>
      </p:sp>
      <p:sp>
        <p:nvSpPr>
          <p:cNvPr id="3" name="Двойная стрелка влево/вправо 2"/>
          <p:cNvSpPr>
            <a:spLocks noChangeArrowheads="1"/>
          </p:cNvSpPr>
          <p:nvPr/>
        </p:nvSpPr>
        <p:spPr bwMode="auto">
          <a:xfrm rot="5400000">
            <a:off x="667544" y="2877344"/>
            <a:ext cx="844550" cy="341312"/>
          </a:xfrm>
          <a:prstGeom prst="leftRightArrow">
            <a:avLst>
              <a:gd name="adj1" fmla="val 50000"/>
              <a:gd name="adj2" fmla="val 34653"/>
            </a:avLst>
          </a:prstGeom>
          <a:solidFill>
            <a:srgbClr val="871F03"/>
          </a:solidFill>
          <a:ln w="25400" algn="ctr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2022475" y="3536950"/>
            <a:ext cx="1362075" cy="282575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828675" y="3787775"/>
            <a:ext cx="3887788" cy="646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Договор </a:t>
            </a:r>
          </a:p>
          <a:p>
            <a:pPr algn="ctr"/>
            <a:r>
              <a:rPr lang="ru-RU" altLang="ru-RU"/>
              <a:t>о целевом приеме 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795963" y="2757488"/>
            <a:ext cx="2460625" cy="6413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Договор </a:t>
            </a:r>
          </a:p>
          <a:p>
            <a:r>
              <a:rPr lang="ru-RU" altLang="ru-RU"/>
              <a:t>о целевом обучении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8031163" y="3490913"/>
            <a:ext cx="827087" cy="36988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Вуз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4787900" y="3490913"/>
            <a:ext cx="1847850" cy="36988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Заказчик</a:t>
            </a:r>
          </a:p>
        </p:txBody>
      </p:sp>
      <p:sp>
        <p:nvSpPr>
          <p:cNvPr id="44" name="Двойная стрелка влево/вправо 43"/>
          <p:cNvSpPr>
            <a:spLocks noChangeArrowheads="1"/>
          </p:cNvSpPr>
          <p:nvPr/>
        </p:nvSpPr>
        <p:spPr bwMode="auto">
          <a:xfrm rot="5400000">
            <a:off x="5309394" y="2882106"/>
            <a:ext cx="835025" cy="341313"/>
          </a:xfrm>
          <a:prstGeom prst="leftRightArrow">
            <a:avLst>
              <a:gd name="adj1" fmla="val 50000"/>
              <a:gd name="adj2" fmla="val 34262"/>
            </a:avLst>
          </a:prstGeom>
          <a:solidFill>
            <a:srgbClr val="871F03"/>
          </a:solidFill>
          <a:ln w="25400" algn="ctr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Двойная стрелка влево/вправо 44"/>
          <p:cNvSpPr/>
          <p:nvPr/>
        </p:nvSpPr>
        <p:spPr>
          <a:xfrm>
            <a:off x="6669088" y="3533775"/>
            <a:ext cx="1362075" cy="284163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7" name="Text Box 9"/>
          <p:cNvSpPr txBox="1">
            <a:spLocks noChangeArrowheads="1"/>
          </p:cNvSpPr>
          <p:nvPr/>
        </p:nvSpPr>
        <p:spPr bwMode="auto">
          <a:xfrm>
            <a:off x="5897563" y="3902075"/>
            <a:ext cx="3132137" cy="923925"/>
          </a:xfrm>
          <a:prstGeom prst="rect">
            <a:avLst/>
          </a:prstGeom>
          <a:solidFill>
            <a:srgbClr val="FFD9B3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Обязанность вуза провести прием на целевое обучение (норма закона)</a:t>
            </a:r>
          </a:p>
        </p:txBody>
      </p:sp>
      <p:sp>
        <p:nvSpPr>
          <p:cNvPr id="26638" name="Text Box 9"/>
          <p:cNvSpPr txBox="1">
            <a:spLocks noChangeArrowheads="1"/>
          </p:cNvSpPr>
          <p:nvPr/>
        </p:nvSpPr>
        <p:spPr bwMode="auto">
          <a:xfrm>
            <a:off x="900113" y="5365750"/>
            <a:ext cx="3816350" cy="120032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/>
              <a:t>Прием осуществляется </a:t>
            </a:r>
          </a:p>
          <a:p>
            <a:pPr algn="ctr"/>
            <a:r>
              <a:rPr lang="ru-RU" altLang="ru-RU" b="1" dirty="0"/>
              <a:t>в интересах конкретного </a:t>
            </a:r>
            <a:r>
              <a:rPr lang="ru-RU" altLang="ru-RU" b="1" dirty="0" smtClean="0"/>
              <a:t>заказчика (моногорода) или без выделения конкретных заказчиков</a:t>
            </a:r>
            <a:endParaRPr lang="ru-RU" altLang="ru-RU" b="1" dirty="0"/>
          </a:p>
        </p:txBody>
      </p:sp>
      <p:sp>
        <p:nvSpPr>
          <p:cNvPr id="26639" name="Text Box 9"/>
          <p:cNvSpPr txBox="1">
            <a:spLocks noChangeArrowheads="1"/>
          </p:cNvSpPr>
          <p:nvPr/>
        </p:nvSpPr>
        <p:spPr bwMode="auto">
          <a:xfrm>
            <a:off x="5897563" y="5516563"/>
            <a:ext cx="3067050" cy="1201737"/>
          </a:xfrm>
          <a:prstGeom prst="rect">
            <a:avLst/>
          </a:prstGeom>
          <a:solidFill>
            <a:srgbClr val="FFD9B3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C00000"/>
                </a:solidFill>
              </a:rPr>
              <a:t>Прием осуществляется </a:t>
            </a:r>
          </a:p>
          <a:p>
            <a:pPr algn="ctr"/>
            <a:r>
              <a:rPr lang="ru-RU" altLang="ru-RU" b="1">
                <a:solidFill>
                  <a:srgbClr val="C00000"/>
                </a:solidFill>
              </a:rPr>
              <a:t>в интересах всех заказчиков на равных условиях</a:t>
            </a:r>
          </a:p>
        </p:txBody>
      </p:sp>
      <p:sp>
        <p:nvSpPr>
          <p:cNvPr id="26640" name="Text Box 9"/>
          <p:cNvSpPr txBox="1">
            <a:spLocks noChangeArrowheads="1"/>
          </p:cNvSpPr>
          <p:nvPr/>
        </p:nvSpPr>
        <p:spPr bwMode="auto">
          <a:xfrm>
            <a:off x="107950" y="927100"/>
            <a:ext cx="4308475" cy="1016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u="sng"/>
              <a:t>До вступления в силу Федерального закона № 337-ФЗ </a:t>
            </a:r>
            <a:r>
              <a:rPr lang="ru-RU" altLang="ru-RU" sz="2000" b="1"/>
              <a:t>при целевом приеме</a:t>
            </a:r>
          </a:p>
        </p:txBody>
      </p: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4727575" y="908050"/>
            <a:ext cx="4416425" cy="1016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u="sng">
                <a:solidFill>
                  <a:srgbClr val="CC3300"/>
                </a:solidFill>
              </a:rPr>
              <a:t>После вступления в силу Федерального закона № </a:t>
            </a:r>
            <a:r>
              <a:rPr lang="ru-RU" sz="2000" b="1" u="sng">
                <a:solidFill>
                  <a:srgbClr val="C00000"/>
                </a:solidFill>
              </a:rPr>
              <a:t>337-ФЗ</a:t>
            </a:r>
          </a:p>
          <a:p>
            <a:r>
              <a:rPr lang="ru-RU" altLang="ru-RU" sz="2000" b="1"/>
              <a:t>при приеме на целевое обучение </a:t>
            </a:r>
          </a:p>
        </p:txBody>
      </p:sp>
      <p:sp>
        <p:nvSpPr>
          <p:cNvPr id="26644" name="AutoShape 43"/>
          <p:cNvSpPr>
            <a:spLocks noChangeArrowheads="1"/>
          </p:cNvSpPr>
          <p:nvPr/>
        </p:nvSpPr>
        <p:spPr bwMode="auto">
          <a:xfrm rot="5400000">
            <a:off x="2240757" y="4625181"/>
            <a:ext cx="920750" cy="538163"/>
          </a:xfrm>
          <a:prstGeom prst="rightArrow">
            <a:avLst>
              <a:gd name="adj1" fmla="val 31370"/>
              <a:gd name="adj2" fmla="val 50385"/>
            </a:avLst>
          </a:prstGeom>
          <a:solidFill>
            <a:schemeClr val="bg1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6646" name="AutoShape 43"/>
          <p:cNvSpPr>
            <a:spLocks noChangeArrowheads="1"/>
          </p:cNvSpPr>
          <p:nvPr/>
        </p:nvSpPr>
        <p:spPr bwMode="auto">
          <a:xfrm rot="5400000">
            <a:off x="7118350" y="4902200"/>
            <a:ext cx="690563" cy="538163"/>
          </a:xfrm>
          <a:prstGeom prst="rightArrow">
            <a:avLst>
              <a:gd name="adj1" fmla="val 31370"/>
              <a:gd name="adj2" fmla="val 60274"/>
            </a:avLst>
          </a:prstGeom>
          <a:solidFill>
            <a:schemeClr val="bg1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6647" name="Text Box 9"/>
          <p:cNvSpPr txBox="1">
            <a:spLocks noChangeArrowheads="1"/>
          </p:cNvSpPr>
          <p:nvPr/>
        </p:nvSpPr>
        <p:spPr bwMode="auto">
          <a:xfrm>
            <a:off x="4802188" y="2205038"/>
            <a:ext cx="1819275" cy="36988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Гражданин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50825" y="404813"/>
            <a:ext cx="8496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 smtClean="0">
                <a:solidFill>
                  <a:srgbClr val="7B0F19"/>
                </a:solidFill>
                <a:cs typeface="Arial" charset="0"/>
              </a:rPr>
              <a:t>Стороны договора</a:t>
            </a:r>
            <a:endParaRPr lang="ru-RU" altLang="ru-RU" sz="2400" b="1" dirty="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0"/>
    </mc:Choice>
    <mc:Fallback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4654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Text Box 9"/>
          <p:cNvSpPr txBox="1">
            <a:spLocks noChangeArrowheads="1"/>
          </p:cNvSpPr>
          <p:nvPr/>
        </p:nvSpPr>
        <p:spPr bwMode="auto">
          <a:xfrm>
            <a:off x="251289" y="2854063"/>
            <a:ext cx="8721261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 целевом обучении (пост. Прав.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РФ № 302 от 21.03.2019)</a:t>
            </a:r>
            <a:endParaRPr lang="ru-RU" altLang="ru-RU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032" name="Text Box 9"/>
          <p:cNvSpPr txBox="1">
            <a:spLocks noChangeArrowheads="1"/>
          </p:cNvSpPr>
          <p:nvPr/>
        </p:nvSpPr>
        <p:spPr bwMode="auto">
          <a:xfrm>
            <a:off x="238988" y="3314015"/>
            <a:ext cx="8733562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Типовая форма договора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целевом обучении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(пост. Прав. РФ № 302 от 21.03.2019)</a:t>
            </a:r>
          </a:p>
        </p:txBody>
      </p:sp>
      <p:sp>
        <p:nvSpPr>
          <p:cNvPr id="129037" name="Text Box 9"/>
          <p:cNvSpPr txBox="1">
            <a:spLocks noChangeArrowheads="1"/>
          </p:cNvSpPr>
          <p:nvPr/>
        </p:nvSpPr>
        <p:spPr bwMode="auto">
          <a:xfrm>
            <a:off x="252608" y="4145012"/>
            <a:ext cx="8719942" cy="23083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Перечень </a:t>
            </a:r>
            <a:r>
              <a:rPr lang="ru-RU" sz="2400" dirty="0"/>
              <a:t>специальностей, направлений подготовки, </a:t>
            </a:r>
            <a:endParaRPr lang="ru-RU" sz="2400" dirty="0" smtClean="0"/>
          </a:p>
          <a:p>
            <a:pPr algn="ctr"/>
            <a:r>
              <a:rPr lang="ru-RU" sz="2400" dirty="0" smtClean="0"/>
              <a:t>по </a:t>
            </a:r>
            <a:r>
              <a:rPr lang="ru-RU" sz="2400" dirty="0"/>
              <a:t>которым проводится прием на целевое обучение </a:t>
            </a:r>
            <a:endParaRPr lang="ru-RU" sz="2400" dirty="0" smtClean="0"/>
          </a:p>
          <a:p>
            <a:pPr algn="ctr"/>
            <a:r>
              <a:rPr lang="ru-RU" sz="2400" dirty="0" smtClean="0"/>
              <a:t>по </a:t>
            </a:r>
            <a:r>
              <a:rPr lang="ru-RU" sz="2400" dirty="0"/>
              <a:t>образовательным программам высшего образования </a:t>
            </a:r>
            <a:endParaRPr lang="ru-RU" sz="2400" dirty="0" smtClean="0"/>
          </a:p>
          <a:p>
            <a:pPr algn="ctr"/>
            <a:r>
              <a:rPr lang="ru-RU" sz="2400" dirty="0" smtClean="0"/>
              <a:t>в </a:t>
            </a:r>
            <a:r>
              <a:rPr lang="ru-RU" sz="2400" dirty="0"/>
              <a:t>пределах установленной квоты </a:t>
            </a:r>
            <a:endParaRPr lang="ru-RU" sz="2400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/>
              <a:t>утвержден распоряжением Правительства Российской Федерации от 11 февраля 2019 г. № 186-р</a:t>
            </a:r>
            <a:r>
              <a:rPr lang="ru-RU" sz="2400" b="1" dirty="0" smtClean="0"/>
              <a:t>)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5400000">
            <a:off x="4273358" y="2244643"/>
            <a:ext cx="664820" cy="465817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7B0F19"/>
          </a:solidFill>
          <a:ln w="9525">
            <a:solidFill>
              <a:srgbClr val="7B0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600">
              <a:solidFill>
                <a:srgbClr val="7B0F19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38988" y="1314144"/>
            <a:ext cx="876546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 smtClean="0"/>
              <a:t>Подзаконные акты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которые устанавливаются </a:t>
            </a:r>
            <a:r>
              <a:rPr lang="ru-RU" altLang="ru-RU" sz="2400" b="1" u="sng" dirty="0" smtClean="0">
                <a:latin typeface="Arial" pitchFamily="34" charset="0"/>
                <a:cs typeface="Arial" pitchFamily="34" charset="0"/>
              </a:rPr>
              <a:t>Правительством РФ</a:t>
            </a:r>
            <a:endParaRPr lang="ru-RU" altLang="ru-RU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2100" y="266700"/>
            <a:ext cx="8680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>
                <a:solidFill>
                  <a:srgbClr val="871F03"/>
                </a:solidFill>
              </a:rPr>
              <a:t>Подзаконные акты, предусмотренные </a:t>
            </a:r>
          </a:p>
          <a:p>
            <a:r>
              <a:rPr lang="ru-RU" altLang="ru-RU" sz="2400" b="1" dirty="0">
                <a:solidFill>
                  <a:srgbClr val="871F03"/>
                </a:solidFill>
              </a:rPr>
              <a:t>Федеральным законом № </a:t>
            </a:r>
            <a:r>
              <a:rPr lang="ru-RU" sz="2400" b="1" dirty="0">
                <a:solidFill>
                  <a:srgbClr val="871F03"/>
                </a:solidFill>
              </a:rPr>
              <a:t>337-ФЗ</a:t>
            </a:r>
          </a:p>
        </p:txBody>
      </p:sp>
    </p:spTree>
    <p:extLst>
      <p:ext uri="{BB962C8B-B14F-4D97-AF65-F5344CB8AC3E}">
        <p14:creationId xmlns:p14="http://schemas.microsoft.com/office/powerpoint/2010/main" val="40435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4654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99817" y="3071218"/>
            <a:ext cx="4459765" cy="3477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Механизм установления квоты</a:t>
            </a:r>
          </a:p>
          <a:p>
            <a:pPr algn="ctr"/>
            <a:endParaRPr lang="ru-RU" altLang="ru-RU" sz="2000" b="1" dirty="0"/>
          </a:p>
          <a:p>
            <a:pPr algn="ctr"/>
            <a:endParaRPr lang="ru-RU" altLang="ru-RU" sz="2000" b="1" dirty="0" smtClean="0"/>
          </a:p>
          <a:p>
            <a:pPr algn="ctr"/>
            <a:endParaRPr lang="ru-RU" altLang="ru-RU" sz="2000" b="1" dirty="0"/>
          </a:p>
          <a:p>
            <a:pPr algn="ctr"/>
            <a:endParaRPr lang="ru-RU" altLang="ru-RU" sz="2000" b="1" dirty="0" smtClean="0"/>
          </a:p>
          <a:p>
            <a:pPr algn="ctr"/>
            <a:endParaRPr lang="ru-RU" altLang="ru-RU" sz="2000" b="1" dirty="0"/>
          </a:p>
          <a:p>
            <a:pPr algn="ctr"/>
            <a:endParaRPr lang="ru-RU" altLang="ru-RU" sz="2000" b="1" dirty="0" smtClean="0"/>
          </a:p>
          <a:p>
            <a:pPr algn="ctr"/>
            <a:endParaRPr lang="ru-RU" altLang="ru-RU" sz="2000" b="1" dirty="0"/>
          </a:p>
          <a:p>
            <a:pPr algn="ctr"/>
            <a:endParaRPr lang="ru-RU" altLang="ru-RU" sz="2000" b="1" dirty="0" smtClean="0"/>
          </a:p>
          <a:p>
            <a:pPr algn="ctr"/>
            <a:endParaRPr lang="ru-RU" altLang="ru-RU" sz="2000" b="1" dirty="0"/>
          </a:p>
          <a:p>
            <a:pPr algn="ctr"/>
            <a:endParaRPr lang="ru-RU" altLang="ru-RU" sz="2000" b="1" dirty="0"/>
          </a:p>
        </p:txBody>
      </p:sp>
      <p:sp>
        <p:nvSpPr>
          <p:cNvPr id="60417" name="Text Box 9"/>
          <p:cNvSpPr txBox="1">
            <a:spLocks noChangeArrowheads="1"/>
          </p:cNvSpPr>
          <p:nvPr/>
        </p:nvSpPr>
        <p:spPr bwMode="auto">
          <a:xfrm>
            <a:off x="292100" y="266700"/>
            <a:ext cx="8680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cs typeface="Arial" charset="0"/>
              </a:rPr>
              <a:t>Основные изменения при приеме на целевое обучение </a:t>
            </a:r>
          </a:p>
        </p:txBody>
      </p:sp>
      <p:sp>
        <p:nvSpPr>
          <p:cNvPr id="60419" name="Text Box 9"/>
          <p:cNvSpPr txBox="1">
            <a:spLocks noChangeArrowheads="1"/>
          </p:cNvSpPr>
          <p:nvPr/>
        </p:nvSpPr>
        <p:spPr bwMode="auto">
          <a:xfrm>
            <a:off x="395536" y="4607879"/>
            <a:ext cx="4264046" cy="9223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Правительство РФ устанавливает </a:t>
            </a:r>
            <a:r>
              <a:rPr lang="ru-RU" altLang="ru-RU" dirty="0">
                <a:cs typeface="Arial" charset="0"/>
              </a:rPr>
              <a:t>квоту приема на целевое обучение</a:t>
            </a:r>
            <a:endParaRPr lang="ru-RU" altLang="ru-RU" dirty="0"/>
          </a:p>
          <a:p>
            <a:pPr algn="ctr"/>
            <a:r>
              <a:rPr lang="ru-RU" dirty="0"/>
              <a:t>за счет федерального бюджета</a:t>
            </a:r>
            <a:endParaRPr lang="ru-RU" altLang="ru-RU" dirty="0"/>
          </a:p>
        </p:txBody>
      </p:sp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395536" y="5517232"/>
            <a:ext cx="4264046" cy="9223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Правительство РФ может устанавливать квоту с указанием субъектов РФ 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395536" y="3407550"/>
            <a:ext cx="4262189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Правительство РФ устанавливает перечень специальностей </a:t>
            </a:r>
          </a:p>
          <a:p>
            <a:pPr algn="ctr"/>
            <a:r>
              <a:rPr lang="ru-RU" altLang="ru-RU" dirty="0"/>
              <a:t>и направлений подготовки </a:t>
            </a:r>
          </a:p>
          <a:p>
            <a:pPr algn="ctr"/>
            <a:r>
              <a:rPr lang="ru-RU" altLang="ru-RU" dirty="0"/>
              <a:t>для приема на целевое обучение</a:t>
            </a: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4854575" y="765175"/>
            <a:ext cx="4064000" cy="400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Возможные последствия</a:t>
            </a:r>
            <a:endParaRPr lang="ru-RU" altLang="ru-RU" sz="2000" b="1"/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5096846" y="3417888"/>
            <a:ext cx="3875703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Сокращение количества </a:t>
            </a:r>
            <a:r>
              <a:rPr lang="ru-RU" altLang="ru-RU" dirty="0" smtClean="0"/>
              <a:t>специальностей </a:t>
            </a:r>
            <a:r>
              <a:rPr lang="ru-RU" altLang="ru-RU" dirty="0"/>
              <a:t>и направлений подготовки, по которым </a:t>
            </a:r>
            <a:r>
              <a:rPr lang="ru-RU" altLang="ru-RU" dirty="0" smtClean="0"/>
              <a:t>проводит-</a:t>
            </a:r>
            <a:r>
              <a:rPr lang="ru-RU" altLang="ru-RU" dirty="0" err="1" smtClean="0"/>
              <a:t>ся</a:t>
            </a:r>
            <a:r>
              <a:rPr lang="ru-RU" altLang="ru-RU" dirty="0" smtClean="0"/>
              <a:t> </a:t>
            </a:r>
            <a:r>
              <a:rPr lang="ru-RU" altLang="ru-RU" dirty="0"/>
              <a:t>прием на целевое обучение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5098342" y="4618217"/>
            <a:ext cx="3874208" cy="9223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/>
              <a:t>Сокращение объема </a:t>
            </a:r>
            <a:r>
              <a:rPr lang="ru-RU" altLang="ru-RU">
                <a:cs typeface="Arial" charset="0"/>
              </a:rPr>
              <a:t>квоты приема на целевое обучение</a:t>
            </a:r>
          </a:p>
          <a:p>
            <a:pPr algn="ctr"/>
            <a:endParaRPr lang="ru-RU" altLang="ru-RU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115896" y="5517232"/>
            <a:ext cx="3875703" cy="923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/>
              <a:t>Установление квоты только </a:t>
            </a:r>
          </a:p>
          <a:p>
            <a:pPr algn="ctr"/>
            <a:r>
              <a:rPr lang="ru-RU" altLang="ru-RU"/>
              <a:t>в интересах отдельных субъектов РФ </a:t>
            </a:r>
          </a:p>
        </p:txBody>
      </p:sp>
      <p:sp>
        <p:nvSpPr>
          <p:cNvPr id="60434" name="Text Box 9"/>
          <p:cNvSpPr txBox="1">
            <a:spLocks noChangeArrowheads="1"/>
          </p:cNvSpPr>
          <p:nvPr/>
        </p:nvSpPr>
        <p:spPr bwMode="auto">
          <a:xfrm>
            <a:off x="199633" y="2217365"/>
            <a:ext cx="4437627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Выплата </a:t>
            </a:r>
            <a:r>
              <a:rPr lang="ru-RU" sz="2000" b="1" dirty="0" smtClean="0"/>
              <a:t>штрафа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60435" name="Text Box 9"/>
          <p:cNvSpPr txBox="1">
            <a:spLocks noChangeArrowheads="1"/>
          </p:cNvSpPr>
          <p:nvPr/>
        </p:nvSpPr>
        <p:spPr bwMode="auto">
          <a:xfrm>
            <a:off x="5082406" y="2147888"/>
            <a:ext cx="3875857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Снижение привлекательности</a:t>
            </a:r>
            <a:r>
              <a:rPr lang="ru-RU" altLang="ru-RU" dirty="0"/>
              <a:t> приема на целевое обучение </a:t>
            </a:r>
          </a:p>
          <a:p>
            <a:pPr algn="ctr"/>
            <a:r>
              <a:rPr lang="ru-RU" altLang="ru-RU" dirty="0"/>
              <a:t>для абитуриентов и </a:t>
            </a:r>
            <a:r>
              <a:rPr lang="ru-RU" altLang="ru-RU" dirty="0" smtClean="0"/>
              <a:t>заказчиков</a:t>
            </a:r>
            <a:endParaRPr lang="ru-RU" altLang="ru-RU" dirty="0"/>
          </a:p>
        </p:txBody>
      </p:sp>
      <p:sp>
        <p:nvSpPr>
          <p:cNvPr id="60436" name="AutoShape 21"/>
          <p:cNvSpPr>
            <a:spLocks noChangeArrowheads="1"/>
          </p:cNvSpPr>
          <p:nvPr/>
        </p:nvSpPr>
        <p:spPr bwMode="auto">
          <a:xfrm>
            <a:off x="4518380" y="2418287"/>
            <a:ext cx="603250" cy="382531"/>
          </a:xfrm>
          <a:prstGeom prst="rightArrow">
            <a:avLst>
              <a:gd name="adj1" fmla="val 52037"/>
              <a:gd name="adj2" fmla="val 51595"/>
            </a:avLst>
          </a:prstGeom>
          <a:solidFill>
            <a:srgbClr val="800000"/>
          </a:solidFill>
          <a:ln w="9525">
            <a:solidFill>
              <a:srgbClr val="7B0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7B0F19"/>
              </a:solidFill>
            </a:endParaRPr>
          </a:p>
        </p:txBody>
      </p:sp>
      <p:sp>
        <p:nvSpPr>
          <p:cNvPr id="60431" name="Text Box 9"/>
          <p:cNvSpPr txBox="1">
            <a:spLocks noChangeArrowheads="1"/>
          </p:cNvSpPr>
          <p:nvPr/>
        </p:nvSpPr>
        <p:spPr bwMode="auto">
          <a:xfrm>
            <a:off x="238338" y="1086211"/>
            <a:ext cx="4449763" cy="1015663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cs typeface="Arial" charset="0"/>
              </a:rPr>
              <a:t>Отсутствие договора </a:t>
            </a:r>
          </a:p>
          <a:p>
            <a:pPr algn="ctr"/>
            <a:r>
              <a:rPr lang="ru-RU" altLang="ru-RU" sz="2000" b="1" dirty="0">
                <a:cs typeface="Arial" charset="0"/>
              </a:rPr>
              <a:t>о целевом </a:t>
            </a:r>
            <a:r>
              <a:rPr lang="ru-RU" altLang="ru-RU" sz="2000" b="1" dirty="0" smtClean="0">
                <a:cs typeface="Arial" charset="0"/>
              </a:rPr>
              <a:t>приеме между вузом и заказчиком</a:t>
            </a:r>
            <a:endParaRPr lang="ru-RU" altLang="ru-RU" sz="2000" b="1" dirty="0">
              <a:cs typeface="Arial" charset="0"/>
            </a:endParaRPr>
          </a:p>
        </p:txBody>
      </p:sp>
      <p:sp>
        <p:nvSpPr>
          <p:cNvPr id="60432" name="Text Box 9"/>
          <p:cNvSpPr txBox="1">
            <a:spLocks noChangeArrowheads="1"/>
          </p:cNvSpPr>
          <p:nvPr/>
        </p:nvSpPr>
        <p:spPr bwMode="auto">
          <a:xfrm>
            <a:off x="5076056" y="1165225"/>
            <a:ext cx="3875857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cs typeface="Arial" charset="0"/>
              </a:rPr>
              <a:t>«</a:t>
            </a:r>
            <a:r>
              <a:rPr lang="ru-RU" altLang="ru-RU" dirty="0" err="1" smtClean="0">
                <a:cs typeface="Arial" charset="0"/>
              </a:rPr>
              <a:t>Целевики</a:t>
            </a:r>
            <a:r>
              <a:rPr lang="ru-RU" altLang="ru-RU" dirty="0" smtClean="0">
                <a:cs typeface="Arial" charset="0"/>
              </a:rPr>
              <a:t>» разных </a:t>
            </a:r>
            <a:r>
              <a:rPr lang="ru-RU" altLang="ru-RU" dirty="0">
                <a:cs typeface="Arial" charset="0"/>
              </a:rPr>
              <a:t>заказчиков </a:t>
            </a:r>
            <a:r>
              <a:rPr lang="ru-RU" altLang="ru-RU" dirty="0" smtClean="0">
                <a:cs typeface="Arial" charset="0"/>
              </a:rPr>
              <a:t>будут </a:t>
            </a:r>
            <a:r>
              <a:rPr lang="ru-RU" altLang="ru-RU" dirty="0">
                <a:cs typeface="Arial" charset="0"/>
              </a:rPr>
              <a:t>поступать </a:t>
            </a:r>
            <a:r>
              <a:rPr lang="ru-RU" altLang="ru-RU" dirty="0" smtClean="0">
                <a:cs typeface="Arial" charset="0"/>
              </a:rPr>
              <a:t>на </a:t>
            </a:r>
            <a:r>
              <a:rPr lang="ru-RU" altLang="ru-RU" dirty="0">
                <a:cs typeface="Arial" charset="0"/>
              </a:rPr>
              <a:t>равных условиях</a:t>
            </a:r>
          </a:p>
        </p:txBody>
      </p:sp>
      <p:sp>
        <p:nvSpPr>
          <p:cNvPr id="60433" name="AutoShape 21"/>
          <p:cNvSpPr>
            <a:spLocks noChangeArrowheads="1"/>
          </p:cNvSpPr>
          <p:nvPr/>
        </p:nvSpPr>
        <p:spPr bwMode="auto">
          <a:xfrm>
            <a:off x="4518380" y="1435306"/>
            <a:ext cx="603250" cy="382177"/>
          </a:xfrm>
          <a:prstGeom prst="rightArrow">
            <a:avLst>
              <a:gd name="adj1" fmla="val 52037"/>
              <a:gd name="adj2" fmla="val 51595"/>
            </a:avLst>
          </a:prstGeom>
          <a:solidFill>
            <a:srgbClr val="800000"/>
          </a:solidFill>
          <a:ln w="9525">
            <a:solidFill>
              <a:srgbClr val="7B0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7B0F19"/>
              </a:solidFill>
            </a:endParaRPr>
          </a:p>
        </p:txBody>
      </p:sp>
      <p:sp>
        <p:nvSpPr>
          <p:cNvPr id="60428" name="AutoShape 21"/>
          <p:cNvSpPr>
            <a:spLocks noChangeArrowheads="1"/>
          </p:cNvSpPr>
          <p:nvPr/>
        </p:nvSpPr>
        <p:spPr bwMode="auto">
          <a:xfrm>
            <a:off x="4544814" y="3829050"/>
            <a:ext cx="603250" cy="382588"/>
          </a:xfrm>
          <a:prstGeom prst="rightArrow">
            <a:avLst>
              <a:gd name="adj1" fmla="val 52037"/>
              <a:gd name="adj2" fmla="val 51595"/>
            </a:avLst>
          </a:prstGeom>
          <a:solidFill>
            <a:srgbClr val="800000"/>
          </a:solidFill>
          <a:ln w="9525">
            <a:solidFill>
              <a:srgbClr val="7B0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7B0F19"/>
              </a:solidFill>
            </a:endParaRPr>
          </a:p>
        </p:txBody>
      </p:sp>
      <p:sp>
        <p:nvSpPr>
          <p:cNvPr id="60429" name="AutoShape 21"/>
          <p:cNvSpPr>
            <a:spLocks noChangeArrowheads="1"/>
          </p:cNvSpPr>
          <p:nvPr/>
        </p:nvSpPr>
        <p:spPr bwMode="auto">
          <a:xfrm>
            <a:off x="4544814" y="4877754"/>
            <a:ext cx="603250" cy="382588"/>
          </a:xfrm>
          <a:prstGeom prst="rightArrow">
            <a:avLst>
              <a:gd name="adj1" fmla="val 52037"/>
              <a:gd name="adj2" fmla="val 51595"/>
            </a:avLst>
          </a:prstGeom>
          <a:solidFill>
            <a:srgbClr val="800000"/>
          </a:solidFill>
          <a:ln w="9525">
            <a:solidFill>
              <a:srgbClr val="7B0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7B0F19"/>
              </a:solidFill>
            </a:endParaRPr>
          </a:p>
        </p:txBody>
      </p:sp>
      <p:sp>
        <p:nvSpPr>
          <p:cNvPr id="60430" name="AutoShape 21"/>
          <p:cNvSpPr>
            <a:spLocks noChangeArrowheads="1"/>
          </p:cNvSpPr>
          <p:nvPr/>
        </p:nvSpPr>
        <p:spPr bwMode="auto">
          <a:xfrm>
            <a:off x="4543390" y="5803106"/>
            <a:ext cx="603250" cy="382588"/>
          </a:xfrm>
          <a:prstGeom prst="rightArrow">
            <a:avLst>
              <a:gd name="adj1" fmla="val 52037"/>
              <a:gd name="adj2" fmla="val 51595"/>
            </a:avLst>
          </a:prstGeom>
          <a:solidFill>
            <a:srgbClr val="800000"/>
          </a:solidFill>
          <a:ln w="9525">
            <a:solidFill>
              <a:srgbClr val="7B0F1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7B0F19"/>
              </a:solidFill>
            </a:endParaRPr>
          </a:p>
        </p:txBody>
      </p:sp>
      <p:grpSp>
        <p:nvGrpSpPr>
          <p:cNvPr id="22" name="Группа 22"/>
          <p:cNvGrpSpPr>
            <a:grpSpLocks/>
          </p:cNvGrpSpPr>
          <p:nvPr/>
        </p:nvGrpSpPr>
        <p:grpSpPr bwMode="auto">
          <a:xfrm>
            <a:off x="115259" y="6669088"/>
            <a:ext cx="2562115" cy="71437"/>
            <a:chOff x="2857500" y="5805488"/>
            <a:chExt cx="5929313" cy="144462"/>
          </a:xfrm>
        </p:grpSpPr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2857500" y="5805488"/>
              <a:ext cx="5644483" cy="0"/>
            </a:xfrm>
            <a:prstGeom prst="line">
              <a:avLst/>
            </a:prstGeom>
            <a:ln w="28575">
              <a:solidFill>
                <a:srgbClr val="7B0F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>
              <a:off x="3001922" y="5876114"/>
              <a:ext cx="5640470" cy="3209"/>
            </a:xfrm>
            <a:prstGeom prst="line">
              <a:avLst/>
            </a:prstGeom>
            <a:ln w="28575">
              <a:solidFill>
                <a:srgbClr val="7B0F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>
              <a:off x="3142333" y="5949950"/>
              <a:ext cx="5644480" cy="0"/>
            </a:xfrm>
            <a:prstGeom prst="line">
              <a:avLst/>
            </a:prstGeom>
            <a:ln w="28575">
              <a:solidFill>
                <a:srgbClr val="7B0F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8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0"/>
    </mc:Choice>
    <mc:Fallback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1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55911"/>
            <a:ext cx="86883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411817"/>
              </a:buClr>
              <a:tabLst>
                <a:tab pos="4749800" algn="l"/>
              </a:tabLst>
              <a:defRPr/>
            </a:pPr>
            <a:r>
              <a:rPr lang="ru-RU" sz="32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 </a:t>
            </a:r>
            <a:r>
              <a:rPr lang="ru-RU" sz="3200" b="1" cap="small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ШГПУ</a:t>
            </a:r>
            <a:r>
              <a:rPr lang="ru-RU" sz="3200" b="1" cap="small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9A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раздел «Абитуриенту»</a:t>
            </a:r>
            <a:endParaRPr lang="ru-RU" sz="3200" b="1" cap="small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9A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188" y="155679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13871" r="5595" b="4810"/>
          <a:stretch/>
        </p:blipFill>
        <p:spPr bwMode="auto">
          <a:xfrm>
            <a:off x="279771" y="1436915"/>
            <a:ext cx="8609610" cy="450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4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 descr="https://www.pptgrounds.com/wp-content/uploads/2013/01/Corporative-green-waves-pp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416824" cy="3240360"/>
          </a:xfrm>
        </p:spPr>
        <p:txBody>
          <a:bodyPr rtlCol="0">
            <a:normAutofit fontScale="92500" lnSpcReduction="20000"/>
          </a:bodyPr>
          <a:lstStyle/>
          <a:p>
            <a:pPr marL="82550" indent="0" algn="ctr" eaLnBrk="1" fontAlgn="auto" hangingPunct="1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0000"/>
              </a:solidFill>
            </a:endParaRPr>
          </a:p>
          <a:p>
            <a:pPr marL="82550" indent="0" algn="ctr" eaLnBrk="1" fontAlgn="auto" hangingPunct="1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Электронная почта </a:t>
            </a:r>
          </a:p>
          <a:p>
            <a:pPr marL="82550" indent="0" algn="ctr" eaLnBrk="1" fontAlgn="auto" hangingPunct="1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приемной комиссии </a:t>
            </a:r>
            <a:r>
              <a:rPr lang="ru-RU" sz="3200" b="1" dirty="0" err="1" smtClean="0">
                <a:solidFill>
                  <a:srgbClr val="000000"/>
                </a:solidFill>
              </a:rPr>
              <a:t>ШГПУ</a:t>
            </a:r>
            <a:r>
              <a:rPr lang="ru-RU" sz="3200" b="1" dirty="0" smtClean="0">
                <a:solidFill>
                  <a:srgbClr val="000000"/>
                </a:solidFill>
              </a:rPr>
              <a:t>: </a:t>
            </a:r>
          </a:p>
          <a:p>
            <a:pPr marL="82550" indent="0" algn="ctr" eaLnBrk="1" fontAlgn="auto" hangingPunct="1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pk@shgpi.edu.ru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pPr marL="82550" indent="0" algn="ctr" eaLnBrk="1" fontAlgn="auto" hangingPunct="1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ru-RU" sz="3200" b="1" dirty="0" smtClean="0"/>
              <a:t>Телефон: (35253) 6-45-19</a:t>
            </a:r>
          </a:p>
          <a:p>
            <a:pPr marL="82550" indent="0" algn="ctr" eaLnBrk="1" fontAlgn="auto" hangingPunct="1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ru-RU" sz="3200" b="1" dirty="0" smtClean="0"/>
              <a:t>Адрес: г.</a:t>
            </a:r>
            <a:r>
              <a:rPr lang="en-US" sz="3200" b="1" dirty="0" smtClean="0"/>
              <a:t> </a:t>
            </a:r>
            <a:r>
              <a:rPr lang="ru-RU" sz="3200" b="1" dirty="0" smtClean="0"/>
              <a:t>Шадринск, ул. К.</a:t>
            </a:r>
            <a:r>
              <a:rPr lang="en-US" sz="3200" b="1" dirty="0" smtClean="0"/>
              <a:t> </a:t>
            </a:r>
            <a:r>
              <a:rPr lang="ru-RU" sz="3200" b="1" dirty="0" smtClean="0"/>
              <a:t>Либкнехта 3, ауд. 142 А</a:t>
            </a:r>
          </a:p>
          <a:p>
            <a:pPr marL="82550" indent="0" algn="ctr" eaLnBrk="1" fontAlgn="auto" hangingPunct="1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endParaRPr lang="ru-RU" b="1" dirty="0" smtClean="0"/>
          </a:p>
          <a:p>
            <a:pPr marL="8255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3549" y="5279857"/>
            <a:ext cx="487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https://vk.com/shgpi_edu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79857"/>
            <a:ext cx="579014" cy="4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996748"/>
            <a:ext cx="80648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https://www.instagram.com/shgpu_official/?hl=ru</a:t>
            </a:r>
            <a:endParaRPr lang="ru-RU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ÐÐ°ÑÑÐ¸Ð½ÐºÐ¸ Ð¿Ð¾ Ð·Ð°Ð¿ÑÐ¾ÑÑ Ð¸Ð½ÑÑÐ°Ð³ÑÐ°Ð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r="19275"/>
          <a:stretch/>
        </p:blipFill>
        <p:spPr bwMode="auto">
          <a:xfrm>
            <a:off x="401530" y="5918362"/>
            <a:ext cx="570070" cy="53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2761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373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Целевой прием  в ШГПУ  в 2020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интеграции иностранных граждан в студенческое сообщество российского вуза на примере ШГПИ</dc:title>
  <dc:creator>Юрий</dc:creator>
  <cp:lastModifiedBy>user</cp:lastModifiedBy>
  <cp:revision>374</cp:revision>
  <dcterms:created xsi:type="dcterms:W3CDTF">2015-12-09T00:36:21Z</dcterms:created>
  <dcterms:modified xsi:type="dcterms:W3CDTF">2019-11-15T10:19:08Z</dcterms:modified>
</cp:coreProperties>
</file>